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74" r:id="rId7"/>
    <p:sldId id="262" r:id="rId8"/>
    <p:sldId id="266" r:id="rId9"/>
    <p:sldId id="275" r:id="rId10"/>
    <p:sldId id="277" r:id="rId11"/>
    <p:sldId id="276" r:id="rId12"/>
    <p:sldId id="272" r:id="rId13"/>
    <p:sldId id="279" r:id="rId14"/>
    <p:sldId id="273" r:id="rId15"/>
    <p:sldId id="267" r:id="rId16"/>
    <p:sldId id="282" r:id="rId17"/>
    <p:sldId id="268" r:id="rId18"/>
    <p:sldId id="280" r:id="rId19"/>
    <p:sldId id="263" r:id="rId20"/>
    <p:sldId id="264" r:id="rId21"/>
    <p:sldId id="265" r:id="rId22"/>
    <p:sldId id="284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7" autoAdjust="0"/>
    <p:restoredTop sz="58104" autoAdjust="0"/>
  </p:normalViewPr>
  <p:slideViewPr>
    <p:cSldViewPr snapToGrid="0">
      <p:cViewPr varScale="1">
        <p:scale>
          <a:sx n="56" d="100"/>
          <a:sy n="56" d="100"/>
        </p:scale>
        <p:origin x="17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0C9AD-B254-436B-916B-28F2BD7DB175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916D5-B22B-4B75-8F8A-46D57947A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49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9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87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78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9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2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what follows,</a:t>
            </a:r>
            <a:r>
              <a:rPr lang="en-US" baseline="0" dirty="0" smtClean="0"/>
              <a:t> we share what we have learned in building and running Pingmesh.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34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15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63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outline of the talk. I</a:t>
            </a:r>
            <a:r>
              <a:rPr lang="en-US" baseline="0" dirty="0" smtClean="0"/>
              <a:t> </a:t>
            </a:r>
            <a:r>
              <a:rPr lang="en-US" dirty="0" smtClean="0"/>
              <a:t>will start from why we do Pingmesh.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3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71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14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0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1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Next, I will introduce the design and implementation of Pingmesh.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6BB15-EEDA-4B3E-B71F-8F333D71E4DC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1436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916D5-B22B-4B75-8F8A-46D57947AF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7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0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3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4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9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3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4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9298-0FB3-4D12-ABE1-F37128F6723E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8144-EF70-416C-BAB4-2B300E786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67019" cy="2387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Pingmesh: A Large-Scale System for Data Center Network Latency Measurement and Analysis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721" y="3877341"/>
            <a:ext cx="8716298" cy="2543123"/>
          </a:xfrm>
        </p:spPr>
        <p:txBody>
          <a:bodyPr>
            <a:noAutofit/>
          </a:bodyPr>
          <a:lstStyle/>
          <a:p>
            <a:r>
              <a:rPr lang="en-US" sz="2000" dirty="0" smtClean="0"/>
              <a:t>Chuanxiong Guo, </a:t>
            </a:r>
            <a:r>
              <a:rPr lang="en-US" sz="2000" dirty="0" err="1" smtClean="0"/>
              <a:t>Lihua</a:t>
            </a:r>
            <a:r>
              <a:rPr lang="en-US" sz="2000" dirty="0" smtClean="0"/>
              <a:t> Yuan, Dong Xiang, </a:t>
            </a:r>
            <a:r>
              <a:rPr lang="en-US" sz="2000" dirty="0" err="1" smtClean="0"/>
              <a:t>Yingnong</a:t>
            </a:r>
            <a:r>
              <a:rPr lang="en-US" sz="2000" dirty="0" smtClean="0"/>
              <a:t> Dang, Ray Huang, Dave </a:t>
            </a:r>
            <a:r>
              <a:rPr lang="en-US" sz="2000" dirty="0" err="1" smtClean="0"/>
              <a:t>Maltz</a:t>
            </a:r>
            <a:r>
              <a:rPr lang="en-US" sz="2000" dirty="0" smtClean="0"/>
              <a:t>, </a:t>
            </a:r>
            <a:r>
              <a:rPr lang="en-US" sz="2000" dirty="0" err="1" smtClean="0"/>
              <a:t>Zhaoyi</a:t>
            </a:r>
            <a:r>
              <a:rPr lang="en-US" sz="2000" dirty="0" smtClean="0"/>
              <a:t> Liu, Vin Wang, Bin Pang, Hua Chen, </a:t>
            </a:r>
            <a:r>
              <a:rPr lang="en-US" sz="2000" dirty="0" err="1" smtClean="0"/>
              <a:t>Zhi</a:t>
            </a:r>
            <a:r>
              <a:rPr lang="en-US" sz="2000" dirty="0" smtClean="0"/>
              <a:t>-Wei Lin, </a:t>
            </a:r>
            <a:r>
              <a:rPr lang="en-US" sz="2000" dirty="0" err="1" smtClean="0"/>
              <a:t>Varugis</a:t>
            </a:r>
            <a:r>
              <a:rPr lang="en-US" sz="2000" dirty="0" smtClean="0"/>
              <a:t> </a:t>
            </a:r>
            <a:r>
              <a:rPr lang="en-US" sz="2000" dirty="0" err="1" smtClean="0"/>
              <a:t>Kurien</a:t>
            </a:r>
            <a:endParaRPr lang="en-US" sz="2000" dirty="0" smtClean="0"/>
          </a:p>
          <a:p>
            <a:r>
              <a:rPr lang="en-US" sz="2800" dirty="0" smtClean="0"/>
              <a:t>Microsoft </a:t>
            </a:r>
            <a:endParaRPr lang="en-US" sz="2000" dirty="0"/>
          </a:p>
          <a:p>
            <a:endParaRPr lang="en-US" sz="1600" dirty="0" smtClean="0"/>
          </a:p>
          <a:p>
            <a:r>
              <a:rPr lang="en-US" sz="2000" dirty="0" smtClean="0"/>
              <a:t>ACM SIGCOMM 2015</a:t>
            </a:r>
          </a:p>
          <a:p>
            <a:r>
              <a:rPr lang="en-US" sz="2000" dirty="0" smtClean="0"/>
              <a:t>August 18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10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latency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2" y="1690688"/>
            <a:ext cx="580178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55" y="1638327"/>
            <a:ext cx="6095238" cy="457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199" y="6094387"/>
            <a:ext cx="2052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DC1: Cosmos</a:t>
            </a:r>
          </a:p>
          <a:p>
            <a:r>
              <a:rPr lang="en-US" sz="2000" dirty="0" smtClean="0"/>
              <a:t>DC2: Bing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107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drops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1825624"/>
            <a:ext cx="3824530" cy="4521387"/>
          </a:xfrm>
        </p:spPr>
        <p:txBody>
          <a:bodyPr/>
          <a:lstStyle/>
          <a:p>
            <a:r>
              <a:rPr lang="en-US" dirty="0" smtClean="0"/>
              <a:t>Intra-pod: packet drops at ToR and NIC</a:t>
            </a:r>
          </a:p>
          <a:p>
            <a:r>
              <a:rPr lang="en-US" dirty="0" smtClean="0"/>
              <a:t>Inter-pod: more hops, more drops</a:t>
            </a:r>
          </a:p>
          <a:p>
            <a:r>
              <a:rPr lang="en-US" dirty="0" smtClean="0"/>
              <a:t>“Normal” drop rate: 10^-4-10^-5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558" y="2310941"/>
            <a:ext cx="7717518" cy="35427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654934" y="3219795"/>
            <a:ext cx="716280" cy="1813560"/>
          </a:xfrm>
          <a:prstGeom prst="roundRect">
            <a:avLst/>
          </a:prstGeom>
          <a:solidFill>
            <a:srgbClr val="0070C0">
              <a:alpha val="35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601500" y="3219795"/>
            <a:ext cx="716280" cy="1813560"/>
          </a:xfrm>
          <a:prstGeom prst="roundRect">
            <a:avLst/>
          </a:prstGeom>
          <a:solidFill>
            <a:srgbClr val="0070C0">
              <a:alpha val="35000"/>
            </a:srgb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blackhole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9783" y="3837334"/>
            <a:ext cx="2979175" cy="2104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737984" y="3475018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2933" y="3959616"/>
            <a:ext cx="5447070" cy="568929"/>
            <a:chOff x="366253" y="3534073"/>
            <a:chExt cx="5447070" cy="568929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53065" y="3903405"/>
              <a:ext cx="52602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66253" y="3534073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(sip1, dip1)</a:t>
              </a:r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347" y="3688340"/>
              <a:ext cx="414662" cy="4146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2933" y="4876384"/>
            <a:ext cx="5447070" cy="576663"/>
            <a:chOff x="366253" y="4524983"/>
            <a:chExt cx="5447070" cy="576663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53065" y="4894315"/>
              <a:ext cx="52602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6253" y="4524983"/>
              <a:ext cx="2940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(sip1, sport1,dip1,dport1,tcp)</a:t>
              </a:r>
              <a:endParaRPr lang="en-US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974" y="4686984"/>
              <a:ext cx="414662" cy="41466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472933" y="2258812"/>
            <a:ext cx="4944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Blackhole: </a:t>
            </a:r>
            <a:r>
              <a:rPr lang="en-US" sz="2400" dirty="0"/>
              <a:t>Deterministic packet drops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7238682" y="1509046"/>
            <a:ext cx="4377591" cy="4521387"/>
          </a:xfrm>
        </p:spPr>
        <p:txBody>
          <a:bodyPr/>
          <a:lstStyle/>
          <a:p>
            <a:r>
              <a:rPr lang="en-US" dirty="0"/>
              <a:t>Causes </a:t>
            </a:r>
            <a:r>
              <a:rPr lang="en-US" dirty="0" smtClean="0"/>
              <a:t>of blackhole</a:t>
            </a:r>
          </a:p>
          <a:p>
            <a:pPr marL="742950" lvl="1" indent="-285750"/>
            <a:r>
              <a:rPr lang="en-US" dirty="0"/>
              <a:t>TCAM deficits, e.g., parity errors</a:t>
            </a:r>
          </a:p>
          <a:p>
            <a:pPr marL="742950" lvl="1" indent="-285750"/>
            <a:r>
              <a:rPr lang="en-US" dirty="0"/>
              <a:t>ECMP entry errors due to software bug</a:t>
            </a:r>
          </a:p>
          <a:p>
            <a:pPr marL="742950" lvl="1" indent="-285750"/>
            <a:r>
              <a:rPr lang="en-US" dirty="0"/>
              <a:t>RIB FIB mismatch</a:t>
            </a:r>
          </a:p>
          <a:p>
            <a:pPr marL="742950" lvl="1" indent="-285750"/>
            <a:r>
              <a:rPr lang="en-US" dirty="0"/>
              <a:t>Unknown reasons </a:t>
            </a:r>
          </a:p>
          <a:p>
            <a:r>
              <a:rPr lang="en-US" dirty="0"/>
              <a:t>Can be fixed by switch reload</a:t>
            </a:r>
          </a:p>
          <a:p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98837" y="4335964"/>
            <a:ext cx="2989761" cy="2022484"/>
            <a:chOff x="6706416" y="2816338"/>
            <a:chExt cx="2989761" cy="2022484"/>
          </a:xfrm>
        </p:grpSpPr>
        <p:sp>
          <p:nvSpPr>
            <p:cNvPr id="11" name="TextBox 10"/>
            <p:cNvSpPr txBox="1"/>
            <p:nvPr/>
          </p:nvSpPr>
          <p:spPr>
            <a:xfrm>
              <a:off x="6706416" y="2816338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(sip2, dip1)</a:t>
              </a:r>
              <a:endParaRPr lang="en-US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0038" y="2988213"/>
              <a:ext cx="325358" cy="325358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6820741" y="3133213"/>
              <a:ext cx="2875436" cy="1705609"/>
              <a:chOff x="6716684" y="504825"/>
              <a:chExt cx="1417666" cy="1019175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6716684" y="504825"/>
                <a:ext cx="1417666" cy="10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8134350" y="504825"/>
                <a:ext cx="0" cy="101917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511104" y="5299234"/>
            <a:ext cx="4188695" cy="1051231"/>
            <a:chOff x="6438115" y="5210237"/>
            <a:chExt cx="4188695" cy="1051231"/>
          </a:xfrm>
        </p:grpSpPr>
        <p:sp>
          <p:nvSpPr>
            <p:cNvPr id="15" name="TextBox 14"/>
            <p:cNvSpPr txBox="1"/>
            <p:nvPr/>
          </p:nvSpPr>
          <p:spPr>
            <a:xfrm>
              <a:off x="6438115" y="5210237"/>
              <a:ext cx="2940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(sip1, </a:t>
              </a:r>
              <a:r>
                <a:rPr lang="en-US" dirty="0" smtClean="0"/>
                <a:t>sport2,dip1,dport1,tcp)</a:t>
              </a:r>
              <a:endParaRPr lang="en-US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1213" y="5476625"/>
              <a:ext cx="325358" cy="325358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6562039" y="5621405"/>
              <a:ext cx="4064771" cy="640063"/>
              <a:chOff x="6716684" y="504825"/>
              <a:chExt cx="1417666" cy="1019175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6716684" y="504825"/>
                <a:ext cx="1417666" cy="105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8134350" y="504825"/>
                <a:ext cx="0" cy="101917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025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blackhole detection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361" y="1257489"/>
            <a:ext cx="6361847" cy="477138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4943" y="5555919"/>
            <a:ext cx="5832265" cy="1035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800+ ToR switches detected and fixed in one year</a:t>
            </a:r>
          </a:p>
          <a:p>
            <a:r>
              <a:rPr lang="en-US" sz="1800" dirty="0" smtClean="0"/>
              <a:t>Network incidents because of ToR blackhole eliminated 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59744" y="1957016"/>
            <a:ext cx="4640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ToR blackhole detection algorithm:</a:t>
            </a:r>
          </a:p>
          <a:p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For each server as destination, calculate if it is affected by blackhole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 smtClean="0"/>
              <a:t>For each ToR, assign a ratio, which is the number of underneath servers affected by blackhole</a:t>
            </a:r>
            <a:r>
              <a:rPr lang="en-US" sz="2000" dirty="0"/>
              <a:t> </a:t>
            </a:r>
            <a:r>
              <a:rPr lang="en-US" sz="2000" dirty="0" smtClean="0"/>
              <a:t>divided by the total server number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If the ratio exceeds a threshold, the switch becomes a blackhole candidate</a:t>
            </a:r>
          </a:p>
        </p:txBody>
      </p:sp>
    </p:spTree>
    <p:extLst>
      <p:ext uri="{BB962C8B-B14F-4D97-AF65-F5344CB8AC3E}">
        <p14:creationId xmlns:p14="http://schemas.microsoft.com/office/powerpoint/2010/main" val="38426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random packet drops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5131"/>
            <a:ext cx="4432069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Silent, </a:t>
            </a:r>
            <a:r>
              <a:rPr lang="en-US" sz="2400" i="1" dirty="0" smtClean="0"/>
              <a:t>nondeterministic</a:t>
            </a:r>
            <a:r>
              <a:rPr lang="en-US" sz="2400" dirty="0" smtClean="0"/>
              <a:t>, random packet drops</a:t>
            </a:r>
          </a:p>
          <a:p>
            <a:r>
              <a:rPr lang="en-US" sz="2400" dirty="0" smtClean="0"/>
              <a:t>Due </a:t>
            </a:r>
            <a:r>
              <a:rPr lang="en-US" sz="2400" dirty="0"/>
              <a:t>to</a:t>
            </a:r>
          </a:p>
          <a:p>
            <a:pPr lvl="1"/>
            <a:r>
              <a:rPr lang="en-US" sz="2000" dirty="0"/>
              <a:t>Switch fabric SERDES CRC error</a:t>
            </a:r>
          </a:p>
          <a:p>
            <a:pPr lvl="1"/>
            <a:r>
              <a:rPr lang="en-US" sz="2000" dirty="0" err="1"/>
              <a:t>Linecard</a:t>
            </a:r>
            <a:r>
              <a:rPr lang="en-US" sz="2000" dirty="0"/>
              <a:t> not well seated</a:t>
            </a:r>
          </a:p>
          <a:p>
            <a:pPr lvl="1"/>
            <a:r>
              <a:rPr lang="en-US" sz="2000" dirty="0" smtClean="0"/>
              <a:t>Faulty/aging switching ASICs</a:t>
            </a:r>
          </a:p>
          <a:p>
            <a:pPr lvl="1"/>
            <a:r>
              <a:rPr lang="en-US" sz="2000" dirty="0" smtClean="0"/>
              <a:t>Reasons unknown</a:t>
            </a:r>
          </a:p>
          <a:p>
            <a:r>
              <a:rPr lang="en-US" sz="2200" dirty="0" smtClean="0"/>
              <a:t>Hard to detect: because they are </a:t>
            </a:r>
            <a:r>
              <a:rPr lang="en-US" sz="2200" i="1" dirty="0" smtClean="0">
                <a:solidFill>
                  <a:srgbClr val="0070C0"/>
                </a:solidFill>
              </a:rPr>
              <a:t>silent </a:t>
            </a:r>
            <a:endParaRPr lang="en-US" sz="2200" i="1" dirty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74" y="2522260"/>
            <a:ext cx="5466354" cy="4099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7672" y="2025131"/>
            <a:ext cx="4420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Pingmesh makes detection simple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63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Pingmesh design</a:t>
            </a:r>
            <a:r>
              <a:rPr lang="en-US" dirty="0"/>
              <a:t> </a:t>
            </a:r>
            <a:r>
              <a:rPr lang="en-US" dirty="0" smtClean="0"/>
              <a:t>and implementation</a:t>
            </a:r>
          </a:p>
          <a:p>
            <a:r>
              <a:rPr lang="en-US" dirty="0" smtClean="0"/>
              <a:t>Latency data analysis 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Experiences </a:t>
            </a:r>
          </a:p>
          <a:p>
            <a:r>
              <a:rPr lang="en-US" dirty="0" smtClean="0"/>
              <a:t>Related work </a:t>
            </a:r>
          </a:p>
          <a:p>
            <a:r>
              <a:rPr lang="en-US" dirty="0" smtClean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5367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Pingmesh as </a:t>
            </a:r>
            <a:r>
              <a:rPr lang="en-US" dirty="0" smtClean="0"/>
              <a:t>a full coverage and always-on service</a:t>
            </a:r>
          </a:p>
          <a:p>
            <a:pPr lvl="1"/>
            <a:r>
              <a:rPr lang="en-US" dirty="0"/>
              <a:t>RCA and forensic </a:t>
            </a:r>
          </a:p>
          <a:p>
            <a:pPr lvl="1"/>
            <a:r>
              <a:rPr lang="en-US" dirty="0"/>
              <a:t>Proactive vs. reactive</a:t>
            </a:r>
          </a:p>
          <a:p>
            <a:r>
              <a:rPr lang="en-US" dirty="0"/>
              <a:t>Loosely coupled design for </a:t>
            </a:r>
            <a:r>
              <a:rPr lang="en-US" dirty="0" smtClean="0"/>
              <a:t>evolvement</a:t>
            </a:r>
          </a:p>
          <a:p>
            <a:pPr lvl="1"/>
            <a:r>
              <a:rPr lang="en-US" dirty="0" smtClean="0"/>
              <a:t>Many new features added: </a:t>
            </a:r>
            <a:r>
              <a:rPr lang="en-US" dirty="0" err="1" smtClean="0"/>
              <a:t>Qos</a:t>
            </a:r>
            <a:r>
              <a:rPr lang="en-US" dirty="0" smtClean="0"/>
              <a:t> monitoring, VIP monitoring, silent </a:t>
            </a:r>
            <a:r>
              <a:rPr lang="en-US" dirty="0"/>
              <a:t>packet drop </a:t>
            </a:r>
            <a:r>
              <a:rPr lang="en-US" dirty="0" smtClean="0"/>
              <a:t>detection, network </a:t>
            </a:r>
            <a:r>
              <a:rPr lang="en-US" dirty="0"/>
              <a:t>metrics for applications </a:t>
            </a:r>
            <a:endParaRPr lang="en-US" dirty="0" smtClean="0"/>
          </a:p>
          <a:p>
            <a:r>
              <a:rPr lang="en-US" dirty="0" smtClean="0"/>
              <a:t>Visualization for pattern recognition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0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for pattern detection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2682289"/>
            <a:ext cx="2724997" cy="270752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038" y="2724150"/>
            <a:ext cx="2916312" cy="2652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892" y="2724150"/>
            <a:ext cx="2645259" cy="26494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3654" y="5423068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03" y="2724150"/>
            <a:ext cx="2724193" cy="2649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1419" y="5423068"/>
            <a:ext cx="140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Podset down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52074" y="5423068"/>
            <a:ext cx="147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Podset failure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27834" y="5423068"/>
            <a:ext cx="13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Spine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for pattern detection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94" y="1690688"/>
            <a:ext cx="5140069" cy="5148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222" y="2793076"/>
            <a:ext cx="6124575" cy="35245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932814" y="2743201"/>
            <a:ext cx="3740727" cy="764771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 flipV="1">
            <a:off x="5781472" y="2019996"/>
            <a:ext cx="1915775" cy="6650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Pingmesh cannot tell which spine switch is dropping packets</a:t>
            </a:r>
          </a:p>
          <a:p>
            <a:r>
              <a:rPr lang="en-US" dirty="0" smtClean="0"/>
              <a:t>Single packet based RTT measurement cannot reveal TCP parameter configuration bugs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70C0"/>
                </a:solidFill>
              </a:rPr>
              <a:t>Background (Why)</a:t>
            </a:r>
          </a:p>
          <a:p>
            <a:r>
              <a:rPr lang="en-US" dirty="0" smtClean="0"/>
              <a:t>Design and implementation (How)</a:t>
            </a:r>
          </a:p>
          <a:p>
            <a:r>
              <a:rPr lang="en-US" dirty="0" smtClean="0"/>
              <a:t>Latency data analysis (What we get)</a:t>
            </a:r>
          </a:p>
          <a:p>
            <a:r>
              <a:rPr lang="en-US" dirty="0" smtClean="0"/>
              <a:t>Experiences (What we learn)</a:t>
            </a:r>
          </a:p>
          <a:p>
            <a:r>
              <a:rPr lang="en-US" dirty="0" smtClean="0"/>
              <a:t>Related work </a:t>
            </a:r>
          </a:p>
          <a:p>
            <a:r>
              <a:rPr lang="en-US" dirty="0" smtClean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4098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traffic pattern studies [6,21]</a:t>
            </a:r>
          </a:p>
          <a:p>
            <a:r>
              <a:rPr lang="en-US" dirty="0" smtClean="0"/>
              <a:t>Cisco IPSLA</a:t>
            </a:r>
          </a:p>
          <a:p>
            <a:r>
              <a:rPr lang="en-US" dirty="0" smtClean="0"/>
              <a:t>Google backbone monitoring</a:t>
            </a:r>
          </a:p>
          <a:p>
            <a:r>
              <a:rPr lang="en-US" dirty="0" err="1" smtClean="0"/>
              <a:t>Everflow</a:t>
            </a:r>
            <a:r>
              <a:rPr lang="en-US" dirty="0" smtClean="0"/>
              <a:t>, </a:t>
            </a:r>
            <a:r>
              <a:rPr lang="en-US" dirty="0" err="1" smtClean="0"/>
              <a:t>NetSight</a:t>
            </a:r>
            <a:r>
              <a:rPr lang="en-US" dirty="0" smtClean="0"/>
              <a:t> for packet tracing</a:t>
            </a:r>
          </a:p>
          <a:p>
            <a:r>
              <a:rPr lang="en-US" dirty="0" smtClean="0"/>
              <a:t>ATPG for active probing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5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simple idea at </a:t>
            </a:r>
            <a:r>
              <a:rPr lang="en-US" sz="3200" dirty="0" smtClean="0"/>
              <a:t>scale: Measuring </a:t>
            </a:r>
            <a:r>
              <a:rPr lang="en-US" sz="3200" dirty="0"/>
              <a:t>n</a:t>
            </a:r>
            <a:r>
              <a:rPr lang="en-US" sz="3200" dirty="0" smtClean="0"/>
              <a:t>etwork latency between any two servers</a:t>
            </a:r>
            <a:endParaRPr lang="en-US" sz="3200" dirty="0"/>
          </a:p>
          <a:p>
            <a:pPr lvl="1"/>
            <a:r>
              <a:rPr lang="en-US" sz="2800" dirty="0"/>
              <a:t>Provides both macro and micro views of the network </a:t>
            </a:r>
          </a:p>
          <a:p>
            <a:pPr lvl="1"/>
            <a:r>
              <a:rPr lang="en-US" sz="2800" dirty="0" smtClean="0"/>
              <a:t>Network </a:t>
            </a:r>
            <a:r>
              <a:rPr lang="en-US" sz="2800" dirty="0"/>
              <a:t>SLA definition and tracking</a:t>
            </a:r>
          </a:p>
          <a:p>
            <a:pPr lvl="1"/>
            <a:r>
              <a:rPr lang="en-US" sz="2800" dirty="0" smtClean="0"/>
              <a:t>Gray network failure detection</a:t>
            </a:r>
          </a:p>
          <a:p>
            <a:r>
              <a:rPr lang="en-US" sz="3200" dirty="0" smtClean="0"/>
              <a:t>Pingmesh has been running in Microsoft data centers for near 5 years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Produces 24TB latency data and 200B+ </a:t>
            </a:r>
            <a:r>
              <a:rPr lang="en-US" sz="3200" dirty="0" smtClean="0"/>
              <a:t>probes </a:t>
            </a:r>
            <a:r>
              <a:rPr lang="en-US" sz="3200" dirty="0"/>
              <a:t>per </a:t>
            </a:r>
            <a:r>
              <a:rPr lang="en-US" sz="3200" dirty="0" smtClean="0"/>
              <a:t>day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18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2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latency study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3" y="2072514"/>
            <a:ext cx="5942657" cy="4456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0" y="2072243"/>
            <a:ext cx="5943018" cy="4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networks (DCN)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832" y="3242364"/>
            <a:ext cx="5700252" cy="2331774"/>
          </a:xfrm>
        </p:spPr>
        <p:txBody>
          <a:bodyPr>
            <a:normAutofit/>
          </a:bodyPr>
          <a:lstStyle/>
          <a:p>
            <a:r>
              <a:rPr lang="en-US" dirty="0" smtClean="0"/>
              <a:t>Networking</a:t>
            </a:r>
          </a:p>
          <a:p>
            <a:pPr lvl="1"/>
            <a:r>
              <a:rPr lang="en-US" dirty="0" smtClean="0"/>
              <a:t>Hardware: Servers, NICs, </a:t>
            </a:r>
            <a:r>
              <a:rPr lang="en-US" dirty="0"/>
              <a:t>s</a:t>
            </a:r>
            <a:r>
              <a:rPr lang="en-US" dirty="0" smtClean="0"/>
              <a:t>witches, cables, fibers, transceivers </a:t>
            </a:r>
          </a:p>
          <a:p>
            <a:pPr lvl="1"/>
            <a:r>
              <a:rPr lang="en-US" dirty="0" smtClean="0"/>
              <a:t>Software: NIC firmware, switch software, </a:t>
            </a:r>
            <a:r>
              <a:rPr lang="en-US" dirty="0"/>
              <a:t>network </a:t>
            </a:r>
            <a:r>
              <a:rPr lang="en-US" dirty="0" smtClean="0"/>
              <a:t>protocols, network management and monitoring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83" y="1889336"/>
            <a:ext cx="6152949" cy="454385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08623" y="1860222"/>
            <a:ext cx="5600336" cy="1233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Applications/Services</a:t>
            </a:r>
          </a:p>
          <a:p>
            <a:pPr lvl="1"/>
            <a:r>
              <a:rPr lang="en-US" dirty="0" smtClean="0"/>
              <a:t>Search, Storage, Social Networking, IaaS, PaaS, Big data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91832" y="5723123"/>
            <a:ext cx="5700252" cy="859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A common theme: there are </a:t>
            </a:r>
            <a:r>
              <a:rPr lang="en-US" i="1" dirty="0" smtClean="0">
                <a:solidFill>
                  <a:srgbClr val="0070C0"/>
                </a:solidFill>
              </a:rPr>
              <a:t>many</a:t>
            </a:r>
            <a:r>
              <a:rPr lang="en-US" i="1" dirty="0" smtClean="0"/>
              <a:t> of them and they all may </a:t>
            </a:r>
            <a:r>
              <a:rPr lang="en-US" i="1" dirty="0" smtClean="0">
                <a:solidFill>
                  <a:srgbClr val="0070C0"/>
                </a:solidFill>
              </a:rPr>
              <a:t>fail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DCN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incident caused by the network or not?</a:t>
            </a:r>
          </a:p>
          <a:p>
            <a:pPr lvl="1"/>
            <a:r>
              <a:rPr lang="en-US" dirty="0" smtClean="0"/>
              <a:t>Half of the incidents were not caused by the network </a:t>
            </a:r>
          </a:p>
          <a:p>
            <a:r>
              <a:rPr lang="en-US" dirty="0" smtClean="0"/>
              <a:t>Define and track Network SLA</a:t>
            </a:r>
          </a:p>
          <a:p>
            <a:pPr lvl="1"/>
            <a:r>
              <a:rPr lang="en-US" dirty="0" smtClean="0"/>
              <a:t>What can I expect from the network?</a:t>
            </a:r>
          </a:p>
          <a:p>
            <a:r>
              <a:rPr lang="en-US" dirty="0" smtClean="0"/>
              <a:t>Network troubleshooting</a:t>
            </a:r>
          </a:p>
          <a:p>
            <a:pPr lvl="1"/>
            <a:r>
              <a:rPr lang="en-US" dirty="0" smtClean="0"/>
              <a:t>Which device causes the problem?</a:t>
            </a:r>
          </a:p>
          <a:p>
            <a:pPr lvl="1"/>
            <a:r>
              <a:rPr lang="en-US" dirty="0" smtClean="0"/>
              <a:t>Reduce TTD, TTM, TTR</a:t>
            </a:r>
          </a:p>
        </p:txBody>
      </p:sp>
    </p:spTree>
    <p:extLst>
      <p:ext uri="{BB962C8B-B14F-4D97-AF65-F5344CB8AC3E}">
        <p14:creationId xmlns:p14="http://schemas.microsoft.com/office/powerpoint/2010/main" val="37084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30161" y="158497"/>
            <a:ext cx="5521218" cy="1325563"/>
          </a:xfrm>
        </p:spPr>
        <p:txBody>
          <a:bodyPr/>
          <a:lstStyle/>
          <a:p>
            <a:r>
              <a:rPr lang="en-US" dirty="0" smtClean="0"/>
              <a:t>Pingmesh</a:t>
            </a:r>
            <a:endParaRPr lang="en-US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275033" y="1821785"/>
            <a:ext cx="4451834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Simple idea: If we know the latency between any two servers, then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hallenges can be addressed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If Pingmesh does not see a problem, then it is not a network problem</a:t>
            </a:r>
          </a:p>
          <a:p>
            <a:pPr lvl="1"/>
            <a:r>
              <a:rPr lang="en-US" sz="2000" dirty="0"/>
              <a:t>Latency data for availability, latency, packet drop rate SLAs </a:t>
            </a:r>
          </a:p>
          <a:p>
            <a:pPr lvl="1"/>
            <a:r>
              <a:rPr lang="en-US" sz="2000" dirty="0"/>
              <a:t>Network troubleshooting</a:t>
            </a:r>
          </a:p>
          <a:p>
            <a:r>
              <a:rPr lang="en-US" sz="2400" dirty="0" smtClean="0"/>
              <a:t>Multiple levels </a:t>
            </a:r>
            <a:r>
              <a:rPr lang="en-US" sz="2400" dirty="0"/>
              <a:t>of complete </a:t>
            </a:r>
            <a:r>
              <a:rPr lang="en-US" sz="2400" dirty="0" smtClean="0"/>
              <a:t>graphs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82832" y="3027346"/>
            <a:ext cx="5687553" cy="3608185"/>
            <a:chOff x="5980191" y="3024263"/>
            <a:chExt cx="5687553" cy="3608185"/>
          </a:xfrm>
        </p:grpSpPr>
        <p:cxnSp>
          <p:nvCxnSpPr>
            <p:cNvPr id="21" name="Straight Connector 20"/>
            <p:cNvCxnSpPr>
              <a:stCxn id="5" idx="2"/>
              <a:endCxn id="6" idx="3"/>
            </p:cNvCxnSpPr>
            <p:nvPr/>
          </p:nvCxnSpPr>
          <p:spPr>
            <a:xfrm flipH="1">
              <a:off x="7156923" y="3620370"/>
              <a:ext cx="1790647" cy="11080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3"/>
              <a:endCxn id="15" idx="0"/>
            </p:cNvCxnSpPr>
            <p:nvPr/>
          </p:nvCxnSpPr>
          <p:spPr>
            <a:xfrm>
              <a:off x="7156923" y="4728432"/>
              <a:ext cx="905120" cy="1121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5" idx="3"/>
              <a:endCxn id="9" idx="1"/>
            </p:cNvCxnSpPr>
            <p:nvPr/>
          </p:nvCxnSpPr>
          <p:spPr>
            <a:xfrm flipV="1">
              <a:off x="8455273" y="6092804"/>
              <a:ext cx="104054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7" idx="1"/>
              <a:endCxn id="9" idx="0"/>
            </p:cNvCxnSpPr>
            <p:nvPr/>
          </p:nvCxnSpPr>
          <p:spPr>
            <a:xfrm flipH="1">
              <a:off x="9889045" y="4728432"/>
              <a:ext cx="756716" cy="1121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2"/>
              <a:endCxn id="7" idx="1"/>
            </p:cNvCxnSpPr>
            <p:nvPr/>
          </p:nvCxnSpPr>
          <p:spPr>
            <a:xfrm>
              <a:off x="8947570" y="3620370"/>
              <a:ext cx="1698191" cy="11080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" idx="2"/>
              <a:endCxn id="9" idx="0"/>
            </p:cNvCxnSpPr>
            <p:nvPr/>
          </p:nvCxnSpPr>
          <p:spPr>
            <a:xfrm>
              <a:off x="8947570" y="3620370"/>
              <a:ext cx="941475" cy="2229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" idx="2"/>
              <a:endCxn id="15" idx="0"/>
            </p:cNvCxnSpPr>
            <p:nvPr/>
          </p:nvCxnSpPr>
          <p:spPr>
            <a:xfrm flipH="1">
              <a:off x="8062043" y="3620370"/>
              <a:ext cx="885527" cy="2229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7" idx="1"/>
              <a:endCxn id="6" idx="3"/>
            </p:cNvCxnSpPr>
            <p:nvPr/>
          </p:nvCxnSpPr>
          <p:spPr>
            <a:xfrm flipH="1">
              <a:off x="7156923" y="4728432"/>
              <a:ext cx="34888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" idx="1"/>
              <a:endCxn id="15" idx="0"/>
            </p:cNvCxnSpPr>
            <p:nvPr/>
          </p:nvCxnSpPr>
          <p:spPr>
            <a:xfrm flipH="1">
              <a:off x="8062043" y="4728432"/>
              <a:ext cx="2583718" cy="1121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9" idx="0"/>
              <a:endCxn id="6" idx="3"/>
            </p:cNvCxnSpPr>
            <p:nvPr/>
          </p:nvCxnSpPr>
          <p:spPr>
            <a:xfrm flipH="1" flipV="1">
              <a:off x="7156923" y="4728432"/>
              <a:ext cx="2732122" cy="1121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8554340" y="3135149"/>
              <a:ext cx="786460" cy="48522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TOR_1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45761" y="4485821"/>
              <a:ext cx="786460" cy="48522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TOR_2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495815" y="5850194"/>
              <a:ext cx="786460" cy="48522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TOR_3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68813" y="5850194"/>
              <a:ext cx="786460" cy="48522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TOR_n</a:t>
              </a:r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980191" y="3024263"/>
              <a:ext cx="5687553" cy="3608185"/>
            </a:xfrm>
            <a:prstGeom prst="rect">
              <a:avLst/>
            </a:prstGeom>
            <a:noFill/>
            <a:ln>
              <a:solidFill>
                <a:srgbClr val="FF0000">
                  <a:alpha val="5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980191" y="3081667"/>
              <a:ext cx="1066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Intra-DC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40941" y="158497"/>
            <a:ext cx="6979204" cy="6644639"/>
            <a:chOff x="4807974" y="158497"/>
            <a:chExt cx="7012171" cy="6644639"/>
          </a:xfrm>
        </p:grpSpPr>
        <p:grpSp>
          <p:nvGrpSpPr>
            <p:cNvPr id="17" name="Group 16"/>
            <p:cNvGrpSpPr/>
            <p:nvPr/>
          </p:nvGrpSpPr>
          <p:grpSpPr>
            <a:xfrm>
              <a:off x="5699579" y="344850"/>
              <a:ext cx="5118953" cy="2410691"/>
              <a:chOff x="2755469" y="3544737"/>
              <a:chExt cx="5118953" cy="2410691"/>
            </a:xfrm>
          </p:grpSpPr>
          <p:sp>
            <p:nvSpPr>
              <p:cNvPr id="11" name="Cloud 10"/>
              <p:cNvSpPr/>
              <p:nvPr/>
            </p:nvSpPr>
            <p:spPr>
              <a:xfrm>
                <a:off x="3641856" y="3544737"/>
                <a:ext cx="3835092" cy="2410691"/>
              </a:xfrm>
              <a:prstGeom prst="clou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55469" y="4377942"/>
                <a:ext cx="731520" cy="54147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DC_1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975254" y="3667985"/>
                <a:ext cx="731520" cy="51538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DC_2</a:t>
                </a:r>
              </a:p>
            </p:txBody>
          </p:sp>
          <p:cxnSp>
            <p:nvCxnSpPr>
              <p:cNvPr id="32" name="Straight Connector 31"/>
              <p:cNvCxnSpPr>
                <a:stCxn id="12" idx="3"/>
                <a:endCxn id="8" idx="0"/>
              </p:cNvCxnSpPr>
              <p:nvPr/>
            </p:nvCxnSpPr>
            <p:spPr>
              <a:xfrm>
                <a:off x="3486989" y="4648681"/>
                <a:ext cx="4021673" cy="714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2" idx="3"/>
                <a:endCxn id="13" idx="2"/>
              </p:cNvCxnSpPr>
              <p:nvPr/>
            </p:nvCxnSpPr>
            <p:spPr>
              <a:xfrm flipV="1">
                <a:off x="3486989" y="4183374"/>
                <a:ext cx="3854025" cy="4653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8" idx="0"/>
                <a:endCxn id="13" idx="2"/>
              </p:cNvCxnSpPr>
              <p:nvPr/>
            </p:nvCxnSpPr>
            <p:spPr>
              <a:xfrm flipH="1" flipV="1">
                <a:off x="7341014" y="4183374"/>
                <a:ext cx="167648" cy="117976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7142902" y="5363143"/>
                <a:ext cx="731520" cy="51538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DC_k</a:t>
                </a:r>
                <a:endParaRPr lang="en-US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669822" y="4474347"/>
                <a:ext cx="10983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Inter-DC </a:t>
                </a:r>
              </a:p>
              <a:p>
                <a:r>
                  <a:rPr lang="en-US" dirty="0"/>
                  <a:t>Pingmesh</a:t>
                </a:r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>
              <a:off x="4807974" y="158497"/>
              <a:ext cx="7012171" cy="6644639"/>
            </a:xfrm>
            <a:prstGeom prst="rect">
              <a:avLst/>
            </a:prstGeom>
            <a:noFill/>
            <a:ln>
              <a:solidFill>
                <a:srgbClr val="FF0000">
                  <a:alpha val="5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932341" y="160184"/>
              <a:ext cx="10720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Inter-DC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147" name="Straight Connector 146"/>
            <p:cNvCxnSpPr>
              <a:stCxn id="8" idx="2"/>
            </p:cNvCxnSpPr>
            <p:nvPr/>
          </p:nvCxnSpPr>
          <p:spPr>
            <a:xfrm flipH="1">
              <a:off x="6872070" y="2678645"/>
              <a:ext cx="3580702" cy="336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8" idx="2"/>
            </p:cNvCxnSpPr>
            <p:nvPr/>
          </p:nvCxnSpPr>
          <p:spPr>
            <a:xfrm>
              <a:off x="10452772" y="2678645"/>
              <a:ext cx="1220095" cy="336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6034679" y="4040626"/>
            <a:ext cx="1490281" cy="2460804"/>
            <a:chOff x="6046750" y="4110756"/>
            <a:chExt cx="1490281" cy="2460804"/>
          </a:xfrm>
        </p:grpSpPr>
        <p:sp>
          <p:nvSpPr>
            <p:cNvPr id="46" name="Rectangle 45"/>
            <p:cNvSpPr/>
            <p:nvPr/>
          </p:nvSpPr>
          <p:spPr>
            <a:xfrm>
              <a:off x="6370463" y="4571165"/>
              <a:ext cx="786460" cy="48522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TOR_n</a:t>
              </a:r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71087" y="5332129"/>
              <a:ext cx="804760" cy="26366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Server_1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376140" y="5724847"/>
              <a:ext cx="804760" cy="26366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Server_2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376140" y="6134909"/>
              <a:ext cx="804760" cy="26366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Server_m</a:t>
              </a:r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046750" y="5437724"/>
              <a:ext cx="329480" cy="902871"/>
            </a:xfrm>
            <a:custGeom>
              <a:avLst/>
              <a:gdLst>
                <a:gd name="connsiteX0" fmla="*/ 417487 w 428639"/>
                <a:gd name="connsiteY0" fmla="*/ 0 h 959005"/>
                <a:gd name="connsiteX1" fmla="*/ 116404 w 428639"/>
                <a:gd name="connsiteY1" fmla="*/ 200722 h 959005"/>
                <a:gd name="connsiteX2" fmla="*/ 16044 w 428639"/>
                <a:gd name="connsiteY2" fmla="*/ 568713 h 959005"/>
                <a:gd name="connsiteX3" fmla="*/ 428639 w 428639"/>
                <a:gd name="connsiteY3" fmla="*/ 959005 h 95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39" h="959005">
                  <a:moveTo>
                    <a:pt x="417487" y="0"/>
                  </a:moveTo>
                  <a:cubicBezTo>
                    <a:pt x="300399" y="52968"/>
                    <a:pt x="183311" y="105937"/>
                    <a:pt x="116404" y="200722"/>
                  </a:cubicBezTo>
                  <a:cubicBezTo>
                    <a:pt x="49497" y="295507"/>
                    <a:pt x="-35995" y="442332"/>
                    <a:pt x="16044" y="568713"/>
                  </a:cubicBezTo>
                  <a:cubicBezTo>
                    <a:pt x="68083" y="695094"/>
                    <a:pt x="248361" y="827049"/>
                    <a:pt x="428639" y="959005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232001" y="5479718"/>
              <a:ext cx="168206" cy="356948"/>
            </a:xfrm>
            <a:custGeom>
              <a:avLst/>
              <a:gdLst>
                <a:gd name="connsiteX0" fmla="*/ 123002 w 156456"/>
                <a:gd name="connsiteY0" fmla="*/ 0 h 379141"/>
                <a:gd name="connsiteX1" fmla="*/ 339 w 156456"/>
                <a:gd name="connsiteY1" fmla="*/ 211873 h 379141"/>
                <a:gd name="connsiteX2" fmla="*/ 156456 w 156456"/>
                <a:gd name="connsiteY2" fmla="*/ 379141 h 379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456" h="379141">
                  <a:moveTo>
                    <a:pt x="123002" y="0"/>
                  </a:moveTo>
                  <a:cubicBezTo>
                    <a:pt x="58882" y="74341"/>
                    <a:pt x="-5237" y="148683"/>
                    <a:pt x="339" y="211873"/>
                  </a:cubicBezTo>
                  <a:cubicBezTo>
                    <a:pt x="5915" y="275063"/>
                    <a:pt x="81185" y="327102"/>
                    <a:pt x="156456" y="379141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196400" y="5899658"/>
              <a:ext cx="179831" cy="335952"/>
            </a:xfrm>
            <a:custGeom>
              <a:avLst/>
              <a:gdLst>
                <a:gd name="connsiteX0" fmla="*/ 167269 w 167269"/>
                <a:gd name="connsiteY0" fmla="*/ 0 h 356839"/>
                <a:gd name="connsiteX1" fmla="*/ 0 w 167269"/>
                <a:gd name="connsiteY1" fmla="*/ 156117 h 356839"/>
                <a:gd name="connsiteX2" fmla="*/ 167269 w 167269"/>
                <a:gd name="connsiteY2" fmla="*/ 356839 h 35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69" h="356839">
                  <a:moveTo>
                    <a:pt x="167269" y="0"/>
                  </a:moveTo>
                  <a:cubicBezTo>
                    <a:pt x="83634" y="48322"/>
                    <a:pt x="0" y="96644"/>
                    <a:pt x="0" y="156117"/>
                  </a:cubicBezTo>
                  <a:cubicBezTo>
                    <a:pt x="0" y="215590"/>
                    <a:pt x="83634" y="286214"/>
                    <a:pt x="167269" y="356839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268150" y="4482571"/>
              <a:ext cx="1007232" cy="2088989"/>
            </a:xfrm>
            <a:prstGeom prst="rect">
              <a:avLst/>
            </a:prstGeom>
            <a:noFill/>
            <a:ln>
              <a:solidFill>
                <a:srgbClr val="FF0000">
                  <a:alpha val="5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96863" y="4110756"/>
              <a:ext cx="1340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Intra-Pod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3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Pingmesh design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and implementation</a:t>
            </a:r>
          </a:p>
          <a:p>
            <a:r>
              <a:rPr lang="en-US" dirty="0" smtClean="0"/>
              <a:t>Latency data analysis </a:t>
            </a:r>
          </a:p>
          <a:p>
            <a:r>
              <a:rPr lang="en-US" dirty="0" smtClean="0"/>
              <a:t>Experiences </a:t>
            </a:r>
          </a:p>
          <a:p>
            <a:r>
              <a:rPr lang="en-US" dirty="0" smtClean="0"/>
              <a:t>Related work </a:t>
            </a:r>
          </a:p>
          <a:p>
            <a:r>
              <a:rPr lang="en-US" dirty="0" smtClean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8564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0822" y="1113706"/>
            <a:ext cx="3342672" cy="2584141"/>
            <a:chOff x="2470822" y="1113706"/>
            <a:chExt cx="3342672" cy="2584141"/>
          </a:xfrm>
        </p:grpSpPr>
        <p:sp>
          <p:nvSpPr>
            <p:cNvPr id="44" name="Rectangle 43"/>
            <p:cNvSpPr/>
            <p:nvPr/>
          </p:nvSpPr>
          <p:spPr>
            <a:xfrm>
              <a:off x="2744126" y="1711438"/>
              <a:ext cx="3069368" cy="18019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39482" y="1567631"/>
              <a:ext cx="3118811" cy="188475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94684" y="1763077"/>
              <a:ext cx="1219200" cy="54039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Pingmeshgenerator</a:t>
              </a:r>
            </a:p>
          </p:txBody>
        </p:sp>
        <p:cxnSp>
          <p:nvCxnSpPr>
            <p:cNvPr id="15" name="Straight Arrow Connector 14"/>
            <p:cNvCxnSpPr>
              <a:stCxn id="14" idx="2"/>
              <a:endCxn id="17" idx="1"/>
            </p:cNvCxnSpPr>
            <p:nvPr/>
          </p:nvCxnSpPr>
          <p:spPr>
            <a:xfrm>
              <a:off x="3304284" y="2303467"/>
              <a:ext cx="3926" cy="37902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4" idx="3"/>
            </p:cNvCxnSpPr>
            <p:nvPr/>
          </p:nvCxnSpPr>
          <p:spPr>
            <a:xfrm flipH="1">
              <a:off x="3913885" y="2028754"/>
              <a:ext cx="204645" cy="451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Can 16"/>
            <p:cNvSpPr/>
            <p:nvPr/>
          </p:nvSpPr>
          <p:spPr>
            <a:xfrm>
              <a:off x="2744127" y="2682489"/>
              <a:ext cx="1128166" cy="6858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85540" y="2927411"/>
              <a:ext cx="11297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Pinglist.xml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3872292" y="3021183"/>
              <a:ext cx="392686" cy="420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ounded Rectangle 35"/>
            <p:cNvSpPr/>
            <p:nvPr/>
          </p:nvSpPr>
          <p:spPr>
            <a:xfrm>
              <a:off x="4135586" y="1748997"/>
              <a:ext cx="1219200" cy="54039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Network graph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98888" y="3297980"/>
              <a:ext cx="537529" cy="3998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0822" y="1113706"/>
              <a:ext cx="2092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Pingmesh Controller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264978" y="2640849"/>
              <a:ext cx="1219200" cy="54039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Web service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669991" y="3697847"/>
            <a:ext cx="3296614" cy="886834"/>
            <a:chOff x="2669991" y="3697847"/>
            <a:chExt cx="3296614" cy="886834"/>
          </a:xfrm>
        </p:grpSpPr>
        <p:cxnSp>
          <p:nvCxnSpPr>
            <p:cNvPr id="163" name="Straight Arrow Connector 162"/>
            <p:cNvCxnSpPr>
              <a:stCxn id="51" idx="2"/>
              <a:endCxn id="58" idx="0"/>
            </p:cNvCxnSpPr>
            <p:nvPr/>
          </p:nvCxnSpPr>
          <p:spPr>
            <a:xfrm flipH="1">
              <a:off x="2669991" y="3697847"/>
              <a:ext cx="1697662" cy="8832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Straight Arrow Connector 163"/>
            <p:cNvCxnSpPr>
              <a:stCxn id="51" idx="2"/>
              <a:endCxn id="77" idx="0"/>
            </p:cNvCxnSpPr>
            <p:nvPr/>
          </p:nvCxnSpPr>
          <p:spPr>
            <a:xfrm>
              <a:off x="4367653" y="3697847"/>
              <a:ext cx="1598952" cy="88683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179371" y="784928"/>
            <a:ext cx="2758655" cy="5642006"/>
            <a:chOff x="8179371" y="784928"/>
            <a:chExt cx="2758655" cy="5642006"/>
          </a:xfrm>
        </p:grpSpPr>
        <p:sp>
          <p:nvSpPr>
            <p:cNvPr id="70" name="Rounded Rectangle 69"/>
            <p:cNvSpPr/>
            <p:nvPr/>
          </p:nvSpPr>
          <p:spPr>
            <a:xfrm>
              <a:off x="8869645" y="4901196"/>
              <a:ext cx="1339157" cy="54039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Cosmos Store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8929622" y="3942169"/>
              <a:ext cx="1219200" cy="54039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SCOPE Jobs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9689054" y="2690304"/>
              <a:ext cx="1058026" cy="60447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Database</a:t>
              </a:r>
              <a:endParaRPr lang="en-US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8452662" y="1596596"/>
              <a:ext cx="1102679" cy="54039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Visuali-zation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 flipV="1">
              <a:off x="9541391" y="5468480"/>
              <a:ext cx="0" cy="4003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70" idx="0"/>
              <a:endCxn id="71" idx="2"/>
            </p:cNvCxnSpPr>
            <p:nvPr/>
          </p:nvCxnSpPr>
          <p:spPr>
            <a:xfrm flipH="1" flipV="1">
              <a:off x="9539222" y="4482560"/>
              <a:ext cx="2" cy="41863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10218068" y="3294781"/>
              <a:ext cx="0" cy="32872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72" idx="0"/>
              <a:endCxn id="83" idx="2"/>
            </p:cNvCxnSpPr>
            <p:nvPr/>
          </p:nvCxnSpPr>
          <p:spPr>
            <a:xfrm flipH="1" flipV="1">
              <a:off x="9004001" y="2136986"/>
              <a:ext cx="834" cy="55331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8277199" y="1446581"/>
              <a:ext cx="2660827" cy="4980353"/>
            </a:xfrm>
            <a:prstGeom prst="rect">
              <a:avLst/>
            </a:prstGeom>
            <a:noFill/>
            <a:ln>
              <a:solidFill>
                <a:schemeClr val="dk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3" name="TextBox 5142"/>
            <p:cNvSpPr txBox="1"/>
            <p:nvPr/>
          </p:nvSpPr>
          <p:spPr>
            <a:xfrm>
              <a:off x="8179371" y="784928"/>
              <a:ext cx="25972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Data Storage and Analysis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(DSA)</a:t>
              </a:r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9695180" y="1595008"/>
              <a:ext cx="1051901" cy="54039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Alert</a:t>
              </a:r>
            </a:p>
          </p:txBody>
        </p:sp>
        <p:cxnSp>
          <p:nvCxnSpPr>
            <p:cNvPr id="157" name="Straight Arrow Connector 156"/>
            <p:cNvCxnSpPr>
              <a:stCxn id="82" idx="0"/>
              <a:endCxn id="155" idx="2"/>
            </p:cNvCxnSpPr>
            <p:nvPr/>
          </p:nvCxnSpPr>
          <p:spPr>
            <a:xfrm flipV="1">
              <a:off x="10218068" y="2135398"/>
              <a:ext cx="3063" cy="55490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/>
            <p:cNvSpPr/>
            <p:nvPr/>
          </p:nvSpPr>
          <p:spPr>
            <a:xfrm>
              <a:off x="9251639" y="5747834"/>
              <a:ext cx="537529" cy="39986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vip</a:t>
              </a: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8452141" y="2690305"/>
              <a:ext cx="1105389" cy="60968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Perfcounter Aggregator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9251639" y="2151068"/>
              <a:ext cx="792915" cy="53923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 flipV="1">
              <a:off x="9251641" y="2135398"/>
              <a:ext cx="792912" cy="55490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71" idx="0"/>
            </p:cNvCxnSpPr>
            <p:nvPr/>
          </p:nvCxnSpPr>
          <p:spPr>
            <a:xfrm rot="5400000" flipH="1" flipV="1">
              <a:off x="9719311" y="3443412"/>
              <a:ext cx="318668" cy="678847"/>
            </a:xfrm>
            <a:prstGeom prst="bentConnector2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68347" y="4356"/>
            <a:ext cx="10515600" cy="1325563"/>
          </a:xfrm>
        </p:spPr>
        <p:txBody>
          <a:bodyPr/>
          <a:lstStyle/>
          <a:p>
            <a:r>
              <a:rPr lang="en-US" dirty="0" smtClean="0"/>
              <a:t>Pingmesh design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300281" y="2664389"/>
            <a:ext cx="5135235" cy="3762546"/>
            <a:chOff x="3300281" y="2664389"/>
            <a:chExt cx="5135235" cy="3762546"/>
          </a:xfrm>
        </p:grpSpPr>
        <p:grpSp>
          <p:nvGrpSpPr>
            <p:cNvPr id="26" name="Group 25"/>
            <p:cNvGrpSpPr/>
            <p:nvPr/>
          </p:nvGrpSpPr>
          <p:grpSpPr>
            <a:xfrm>
              <a:off x="3300281" y="2992541"/>
              <a:ext cx="5135235" cy="3434394"/>
              <a:chOff x="3300281" y="2992541"/>
              <a:chExt cx="5135235" cy="343439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3654682" y="2992541"/>
                <a:ext cx="4780834" cy="3434394"/>
                <a:chOff x="3671307" y="2992541"/>
                <a:chExt cx="4780834" cy="3434394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3671307" y="2992541"/>
                  <a:ext cx="4780834" cy="3434394"/>
                  <a:chOff x="3671307" y="2992541"/>
                  <a:chExt cx="4780834" cy="3434394"/>
                </a:xfrm>
              </p:grpSpPr>
              <p:cxnSp>
                <p:nvCxnSpPr>
                  <p:cNvPr id="65" name="Straight Connector 64"/>
                  <p:cNvCxnSpPr/>
                  <p:nvPr/>
                </p:nvCxnSpPr>
                <p:spPr>
                  <a:xfrm flipV="1">
                    <a:off x="6696797" y="5081411"/>
                    <a:ext cx="1218969" cy="200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/>
                  <p:cNvCxnSpPr>
                    <a:endCxn id="72" idx="1"/>
                  </p:cNvCxnSpPr>
                  <p:nvPr/>
                </p:nvCxnSpPr>
                <p:spPr>
                  <a:xfrm>
                    <a:off x="7906602" y="2992542"/>
                    <a:ext cx="545539" cy="2605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>
                    <a:off x="7915766" y="2992541"/>
                    <a:ext cx="1986" cy="2090296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3671307" y="5184507"/>
                    <a:ext cx="0" cy="1242427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flipV="1">
                    <a:off x="3671308" y="6426934"/>
                    <a:ext cx="4244458" cy="1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7915766" y="5081411"/>
                  <a:ext cx="1986" cy="134552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7" name="Straight Connector 106"/>
              <p:cNvCxnSpPr/>
              <p:nvPr/>
            </p:nvCxnSpPr>
            <p:spPr>
              <a:xfrm>
                <a:off x="3300281" y="5178788"/>
                <a:ext cx="353039" cy="387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925675" y="2664389"/>
              <a:ext cx="1227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 pipeline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98052" y="6061251"/>
            <a:ext cx="8716472" cy="703473"/>
            <a:chOff x="2598052" y="6061251"/>
            <a:chExt cx="8716472" cy="703473"/>
          </a:xfrm>
        </p:grpSpPr>
        <p:grpSp>
          <p:nvGrpSpPr>
            <p:cNvPr id="23" name="Group 22"/>
            <p:cNvGrpSpPr/>
            <p:nvPr/>
          </p:nvGrpSpPr>
          <p:grpSpPr>
            <a:xfrm>
              <a:off x="2598052" y="6061251"/>
              <a:ext cx="6922352" cy="637783"/>
              <a:chOff x="2598052" y="6061251"/>
              <a:chExt cx="6922352" cy="637783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2598052" y="6699031"/>
                <a:ext cx="6922351" cy="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158" idx="2"/>
              </p:cNvCxnSpPr>
              <p:nvPr/>
            </p:nvCxnSpPr>
            <p:spPr>
              <a:xfrm flipV="1">
                <a:off x="9520403" y="6147701"/>
                <a:ext cx="1" cy="55133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598052" y="6061251"/>
                <a:ext cx="0" cy="6377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6006963" y="6061251"/>
                <a:ext cx="3313" cy="6377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9590975" y="6395392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Cosmos pipeline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92346" y="3549994"/>
            <a:ext cx="5363972" cy="3242793"/>
            <a:chOff x="-4313800" y="2983291"/>
            <a:chExt cx="5363972" cy="3242793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-2374791" y="4313875"/>
              <a:ext cx="1807616" cy="1"/>
            </a:xfrm>
            <a:prstGeom prst="line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3" name="TextBox 5132"/>
            <p:cNvSpPr txBox="1"/>
            <p:nvPr/>
          </p:nvSpPr>
          <p:spPr>
            <a:xfrm>
              <a:off x="-2130276" y="3990710"/>
              <a:ext cx="11022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TCP/HTTP</a:t>
              </a:r>
              <a:endParaRPr lang="en-US" dirty="0"/>
            </a:p>
            <a:p>
              <a:r>
                <a:rPr lang="en-US" dirty="0"/>
                <a:t> probings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3858878" y="4014404"/>
              <a:ext cx="1445446" cy="1555162"/>
              <a:chOff x="2063019" y="4630059"/>
              <a:chExt cx="1445446" cy="1555162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063019" y="4630059"/>
                <a:ext cx="1445446" cy="15551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162171" y="4790261"/>
                <a:ext cx="1148165" cy="533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Pingmesh agent</a:t>
                </a:r>
              </a:p>
            </p:txBody>
          </p:sp>
          <p:cxnSp>
            <p:nvCxnSpPr>
              <p:cNvPr id="24" name="Straight Arrow Connector 23"/>
              <p:cNvCxnSpPr>
                <a:stCxn id="6" idx="2"/>
                <a:endCxn id="38" idx="0"/>
              </p:cNvCxnSpPr>
              <p:nvPr/>
            </p:nvCxnSpPr>
            <p:spPr>
              <a:xfrm flipH="1">
                <a:off x="2732299" y="5323661"/>
                <a:ext cx="3954" cy="19129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lowchart: Multidocument 37"/>
              <p:cNvSpPr/>
              <p:nvPr/>
            </p:nvSpPr>
            <p:spPr>
              <a:xfrm>
                <a:off x="2218459" y="5514953"/>
                <a:ext cx="903383" cy="546298"/>
              </a:xfrm>
              <a:prstGeom prst="flowChartMultidocumen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log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-567175" y="3564450"/>
              <a:ext cx="1455268" cy="2008690"/>
              <a:chOff x="5354722" y="4180105"/>
              <a:chExt cx="1455268" cy="200869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354722" y="4633633"/>
                <a:ext cx="1455268" cy="155516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487833" y="4816137"/>
                <a:ext cx="1148165" cy="533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Pingmesh agent</a:t>
                </a:r>
              </a:p>
            </p:txBody>
          </p:sp>
          <p:cxnSp>
            <p:nvCxnSpPr>
              <p:cNvPr id="79" name="Straight Arrow Connector 78"/>
              <p:cNvCxnSpPr>
                <a:stCxn id="78" idx="2"/>
                <a:endCxn id="81" idx="0"/>
              </p:cNvCxnSpPr>
              <p:nvPr/>
            </p:nvCxnSpPr>
            <p:spPr>
              <a:xfrm>
                <a:off x="6061915" y="5349537"/>
                <a:ext cx="2434" cy="191292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lowchart: Multidocument 80"/>
              <p:cNvSpPr/>
              <p:nvPr/>
            </p:nvSpPr>
            <p:spPr>
              <a:xfrm>
                <a:off x="5550509" y="5540829"/>
                <a:ext cx="903383" cy="546298"/>
              </a:xfrm>
              <a:prstGeom prst="flowChartMultidocumen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log</a:t>
                </a:r>
              </a:p>
            </p:txBody>
          </p:sp>
          <p:sp>
            <p:nvSpPr>
              <p:cNvPr id="5129" name="TextBox 5128"/>
              <p:cNvSpPr txBox="1"/>
              <p:nvPr/>
            </p:nvSpPr>
            <p:spPr>
              <a:xfrm>
                <a:off x="5936716" y="4180105"/>
                <a:ext cx="8385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Server </a:t>
                </a:r>
                <a:endParaRPr lang="en-US" dirty="0"/>
              </a:p>
            </p:txBody>
          </p:sp>
        </p:grpSp>
        <p:sp>
          <p:nvSpPr>
            <p:cNvPr id="5142" name="Rectangle 5141"/>
            <p:cNvSpPr/>
            <p:nvPr/>
          </p:nvSpPr>
          <p:spPr>
            <a:xfrm>
              <a:off x="-4045936" y="3386911"/>
              <a:ext cx="5096108" cy="2839173"/>
            </a:xfrm>
            <a:prstGeom prst="rect">
              <a:avLst/>
            </a:prstGeom>
            <a:noFill/>
            <a:ln>
              <a:solidFill>
                <a:schemeClr val="dk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4" name="TextBox 5143"/>
            <p:cNvSpPr txBox="1"/>
            <p:nvPr/>
          </p:nvSpPr>
          <p:spPr>
            <a:xfrm>
              <a:off x="-4313800" y="2983291"/>
              <a:ext cx="170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Pingmesh Agent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-3833207" y="3582266"/>
              <a:ext cx="838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20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Pingmesh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Built on top of existing </a:t>
            </a:r>
            <a:r>
              <a:rPr lang="en-US" dirty="0"/>
              <a:t>infrastructure and services</a:t>
            </a:r>
          </a:p>
          <a:p>
            <a:pPr lvl="1"/>
            <a:r>
              <a:rPr lang="en-US" dirty="0"/>
              <a:t>Autopilot, </a:t>
            </a:r>
            <a:r>
              <a:rPr lang="en-US" dirty="0" smtClean="0"/>
              <a:t>Cosmos/SCOPE</a:t>
            </a:r>
            <a:endParaRPr lang="en-US" dirty="0"/>
          </a:p>
          <a:p>
            <a:r>
              <a:rPr lang="en-US" dirty="0" smtClean="0"/>
              <a:t>Pingmesh Agent</a:t>
            </a:r>
          </a:p>
          <a:p>
            <a:pPr lvl="1"/>
            <a:r>
              <a:rPr lang="en-US" dirty="0" smtClean="0"/>
              <a:t>Safe, light-weight, low overhead</a:t>
            </a:r>
          </a:p>
          <a:p>
            <a:pPr lvl="1"/>
            <a:r>
              <a:rPr lang="en-US" dirty="0" smtClean="0"/>
              <a:t>A Pingmesh agent may probe 4500+ peers</a:t>
            </a:r>
          </a:p>
          <a:p>
            <a:r>
              <a:rPr lang="en-US" dirty="0" smtClean="0"/>
              <a:t>Pingmesh Controller</a:t>
            </a:r>
          </a:p>
          <a:p>
            <a:pPr lvl="1"/>
            <a:r>
              <a:rPr lang="en-US" dirty="0" smtClean="0"/>
              <a:t>Geo replicated</a:t>
            </a:r>
          </a:p>
          <a:p>
            <a:pPr lvl="1"/>
            <a:r>
              <a:rPr lang="en-US" dirty="0" smtClean="0"/>
              <a:t>SLB for load-balancing and failure handling </a:t>
            </a:r>
          </a:p>
          <a:p>
            <a:r>
              <a:rPr lang="en-US" dirty="0" smtClean="0"/>
              <a:t>Data Storage and Analysis</a:t>
            </a:r>
          </a:p>
          <a:p>
            <a:pPr lvl="1"/>
            <a:r>
              <a:rPr lang="en-US" dirty="0" smtClean="0"/>
              <a:t>Autopilot </a:t>
            </a:r>
            <a:r>
              <a:rPr lang="en-US" dirty="0" err="1" smtClean="0"/>
              <a:t>PerfCounter</a:t>
            </a:r>
            <a:r>
              <a:rPr lang="en-US" dirty="0" smtClean="0"/>
              <a:t> Aggregator for counters aggregation</a:t>
            </a:r>
          </a:p>
          <a:p>
            <a:pPr lvl="1"/>
            <a:r>
              <a:rPr lang="en-US" dirty="0" smtClean="0"/>
              <a:t>Cosmos/SCOPE for data storage and processing</a:t>
            </a:r>
          </a:p>
          <a:p>
            <a:pPr lvl="1"/>
            <a:r>
              <a:rPr lang="en-US" dirty="0" smtClean="0"/>
              <a:t>10min, 1hour, 1day jobs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30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Pingmesh design</a:t>
            </a:r>
            <a:r>
              <a:rPr lang="en-US" dirty="0"/>
              <a:t> </a:t>
            </a:r>
            <a:r>
              <a:rPr lang="en-US" dirty="0" smtClean="0"/>
              <a:t>and implementation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Latency data analysis </a:t>
            </a:r>
          </a:p>
          <a:p>
            <a:pPr lvl="1"/>
            <a:r>
              <a:rPr lang="en-US" dirty="0" smtClean="0"/>
              <a:t>DCN latency study</a:t>
            </a:r>
          </a:p>
          <a:p>
            <a:pPr lvl="1"/>
            <a:r>
              <a:rPr lang="en-US" dirty="0" smtClean="0"/>
              <a:t>Silent packet drop detection</a:t>
            </a:r>
          </a:p>
          <a:p>
            <a:r>
              <a:rPr lang="en-US" dirty="0" smtClean="0"/>
              <a:t>Experiences </a:t>
            </a:r>
          </a:p>
          <a:p>
            <a:r>
              <a:rPr lang="en-US" dirty="0" smtClean="0"/>
              <a:t>Related work </a:t>
            </a:r>
          </a:p>
          <a:p>
            <a:r>
              <a:rPr lang="en-US" dirty="0" smtClean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42399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5210</TotalTime>
  <Words>856</Words>
  <Application>Microsoft Office PowerPoint</Application>
  <PresentationFormat>Widescreen</PresentationFormat>
  <Paragraphs>210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Office Theme</vt:lpstr>
      <vt:lpstr>Pingmesh: A Large-Scale System for Data Center Network Latency Measurement and Analysis</vt:lpstr>
      <vt:lpstr>Outline</vt:lpstr>
      <vt:lpstr>Data center networks (DCN)</vt:lpstr>
      <vt:lpstr>Challenges for DCN operation</vt:lpstr>
      <vt:lpstr>Pingmesh</vt:lpstr>
      <vt:lpstr>Outline</vt:lpstr>
      <vt:lpstr>Pingmesh design</vt:lpstr>
      <vt:lpstr>Pingmesh implementation</vt:lpstr>
      <vt:lpstr>Outline</vt:lpstr>
      <vt:lpstr>Network latency study</vt:lpstr>
      <vt:lpstr>Packet drops</vt:lpstr>
      <vt:lpstr>Packet blackhole</vt:lpstr>
      <vt:lpstr>Packet blackhole detection</vt:lpstr>
      <vt:lpstr>Silent random packet drops</vt:lpstr>
      <vt:lpstr>Outline</vt:lpstr>
      <vt:lpstr>Experiences</vt:lpstr>
      <vt:lpstr>Visualization for pattern detection</vt:lpstr>
      <vt:lpstr>Visualization for pattern detection</vt:lpstr>
      <vt:lpstr>Limitations</vt:lpstr>
      <vt:lpstr>Related work</vt:lpstr>
      <vt:lpstr>Conclusion</vt:lpstr>
      <vt:lpstr>Q&amp;A</vt:lpstr>
      <vt:lpstr>Network latency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Pingmesh: A Large-Scale System for Data Center Network Latency Measurement and Analysis</dc:title>
  <dc:creator>Chuanxiong Guo</dc:creator>
  <cp:lastModifiedBy>Chuanxiong Guo</cp:lastModifiedBy>
  <cp:revision>305</cp:revision>
  <dcterms:created xsi:type="dcterms:W3CDTF">2015-07-06T05:17:05Z</dcterms:created>
  <dcterms:modified xsi:type="dcterms:W3CDTF">2015-08-28T04:35:36Z</dcterms:modified>
</cp:coreProperties>
</file>